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1"/>
  </p:sldMasterIdLst>
  <p:notesMasterIdLst>
    <p:notesMasterId r:id="rId22"/>
  </p:notesMasterIdLst>
  <p:sldIdLst>
    <p:sldId id="284" r:id="rId2"/>
    <p:sldId id="275" r:id="rId3"/>
    <p:sldId id="258" r:id="rId4"/>
    <p:sldId id="273" r:id="rId5"/>
    <p:sldId id="277" r:id="rId6"/>
    <p:sldId id="280" r:id="rId7"/>
    <p:sldId id="278" r:id="rId8"/>
    <p:sldId id="285" r:id="rId9"/>
    <p:sldId id="276" r:id="rId10"/>
    <p:sldId id="274" r:id="rId11"/>
    <p:sldId id="279" r:id="rId12"/>
    <p:sldId id="281" r:id="rId13"/>
    <p:sldId id="262" r:id="rId14"/>
    <p:sldId id="282" r:id="rId15"/>
    <p:sldId id="265" r:id="rId16"/>
    <p:sldId id="266" r:id="rId17"/>
    <p:sldId id="267" r:id="rId18"/>
    <p:sldId id="268" r:id="rId19"/>
    <p:sldId id="269" r:id="rId20"/>
    <p:sldId id="272" r:id="rId21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7721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-810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DC55D4D-1618-4A92-8439-CE51C8F6348E}" type="datetimeFigureOut">
              <a:rPr lang="ru-RU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3C2AE9-FD2F-42D9-9701-7D1A37BD4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4536AF-6CD5-48B4-A02D-57A8C1E1297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pPr>
              <a:defRPr/>
            </a:pPr>
            <a:fld id="{72ADCCF9-0725-4926-A080-8C28483913E6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pPr>
              <a:defRPr/>
            </a:pPr>
            <a:fld id="{7262293D-14E9-4442-9760-AE7049BF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5E7AF3-4454-471A-BC55-0E04D7E17987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686CF5-A124-465F-9DBC-92A8BEC17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E0F018-C135-40BF-A5C6-3BEFB1CBA88F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3CE507-816C-4B1B-B21D-E1876F40BA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C45E5B99-EAA7-4D3E-8885-738A8ED4D5BF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1A6FAC54-CB96-4CDB-A425-FDA374F84D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pPr>
              <a:defRPr/>
            </a:pPr>
            <a:fld id="{7489CF93-E8E7-4539-993E-BAA68D13E330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pPr>
              <a:defRPr/>
            </a:pPr>
            <a:fld id="{26460951-3C70-4E77-B98C-3A611BAFB8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0AC7BD-F82D-460A-A69B-718859625CDC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D2E66-B15A-4D92-9458-794E518E3F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AF1F97-05DB-497D-91C4-6B578ED2BA64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38220-A8A1-4717-A117-62C110DDAB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DEDD7E90-5318-42CA-B45C-973175BC00C8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1DA3238E-7CFC-48FD-9D44-97B890E17C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69FD72-349E-45B3-9ACC-65B7E6533E6E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C81BA-3DC1-417C-97C6-3C8D8A5A5A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E30CF3F-5804-46F9-BC75-04AC81665A08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4C62DDCF-EACE-44E2-AFB8-3699F6CCB1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2AEFD04A-C523-4FA8-BE03-D2FE2B4C78AF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1283BFC0-2BC5-4D2F-A0DD-9D9B16E614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37A4DD6-5195-4850-9AB8-2D1A0A8BBFD7}" type="datetimeFigureOut">
              <a:rPr lang="ru-RU" smtClean="0"/>
              <a:pPr>
                <a:defRPr/>
              </a:pPr>
              <a:t>19.11.2024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2810828-BDFE-4402-8F70-7135047EA1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6298" y="1624481"/>
            <a:ext cx="12191999" cy="1449859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РАЗВИТИЕ  МАТЕМАТИЧЕСКИХ  СПОСОБНОСТЕЙ  ОБУЧАЮЩИХСЯ 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ПРОФЕССИИ  «МАШИНИСТ  ЛОКОМОТИВА»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 УСЛОВИЯХ  СРЕДНЕГО ПРОФЕССИОНАЛЬНОГО  ОБРАЗОВАНИЯ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 l="11528" t="31290" r="47895" b="42906"/>
          <a:stretch>
            <a:fillRect/>
          </a:stretch>
        </p:blipFill>
        <p:spPr bwMode="auto">
          <a:xfrm>
            <a:off x="1215673" y="3517557"/>
            <a:ext cx="5597020" cy="248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21942" y="5718053"/>
            <a:ext cx="664754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Автор: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Фатьянова Ольга Ивановна,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преподаватель математики ОГАПОУ«СИТТ»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A657FC-35B3-4DED-9EF6-4C0D6036FE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21" y="0"/>
            <a:ext cx="1209844" cy="1181265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5622F4AC-F9CF-419D-9E85-A0EFB2400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236" y="390577"/>
            <a:ext cx="106436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ОГАПОУ «Старооскольский индустриально-технологический техникум»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500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ownloads\397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8758" y="1400432"/>
            <a:ext cx="8583826" cy="488503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93558" y="650788"/>
            <a:ext cx="8163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График продольного профиля железнодорожного пути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Зазорник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845" y="1743032"/>
            <a:ext cx="4877744" cy="4320017"/>
          </a:xfrm>
          <a:prstGeom prst="rect">
            <a:avLst/>
          </a:prstGeom>
          <a:noFill/>
        </p:spPr>
      </p:pic>
      <p:pic>
        <p:nvPicPr>
          <p:cNvPr id="1026" name="Picture 2" descr="C:\Users\user\Downloads\slide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9395" y="1762897"/>
            <a:ext cx="6153664" cy="47861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Изменение направления железной дороги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1361" y="2984745"/>
            <a:ext cx="2346325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41773" y="2440830"/>
            <a:ext cx="410244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333333"/>
                </a:solidFill>
                <a:latin typeface="Helvetica"/>
                <a:cs typeface="Times New Roman" pitchFamily="18" charset="0"/>
              </a:rPr>
              <a:t> Измерив хорду АВ и стрелку СО,</a:t>
            </a:r>
          </a:p>
          <a:p>
            <a:pPr>
              <a:lnSpc>
                <a:spcPts val="12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333333"/>
                </a:solidFill>
                <a:latin typeface="Helvetica"/>
                <a:cs typeface="Times New Roman" pitchFamily="18" charset="0"/>
              </a:rPr>
              <a:t> можно записать: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8" descr="http://festival.1september.ru/articles/634100/f_clip_image00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7373" y="3023716"/>
            <a:ext cx="2581123" cy="5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848104" y="3665838"/>
            <a:ext cx="318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Helvetica"/>
                <a:ea typeface="Calibri" pitchFamily="34" charset="0"/>
                <a:cs typeface="Calibri" pitchFamily="34" charset="0"/>
              </a:rPr>
              <a:t>если АВ = S и СD = </a:t>
            </a:r>
            <a:r>
              <a:rPr lang="ru-RU" dirty="0" err="1" smtClean="0">
                <a:solidFill>
                  <a:srgbClr val="333333"/>
                </a:solidFill>
                <a:latin typeface="Helvetica"/>
                <a:ea typeface="Calibri" pitchFamily="34" charset="0"/>
                <a:cs typeface="Calibri" pitchFamily="34" charset="0"/>
              </a:rPr>
              <a:t>h</a:t>
            </a:r>
            <a:r>
              <a:rPr lang="ru-RU" dirty="0" smtClean="0">
                <a:solidFill>
                  <a:srgbClr val="333333"/>
                </a:solidFill>
                <a:latin typeface="Helvetica"/>
                <a:ea typeface="Calibri" pitchFamily="34" charset="0"/>
                <a:cs typeface="Calibri" pitchFamily="34" charset="0"/>
              </a:rPr>
              <a:t>, то </a:t>
            </a:r>
            <a:endParaRPr lang="ru-RU" dirty="0">
              <a:solidFill>
                <a:srgbClr val="333333"/>
              </a:solidFill>
              <a:latin typeface="Helvetica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10" descr="http://festival.1september.ru/articles/634100/f_clip_image006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8580" y="4018609"/>
            <a:ext cx="2715992" cy="685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902412" y="4134020"/>
            <a:ext cx="486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Helvetica"/>
                <a:ea typeface="Calibri" pitchFamily="34" charset="0"/>
                <a:cs typeface="Calibri" pitchFamily="34" charset="0"/>
              </a:rPr>
              <a:t>R=</a:t>
            </a:r>
            <a:endParaRPr lang="ru-RU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0" y="196850"/>
            <a:ext cx="12192000" cy="6661150"/>
          </a:xfrm>
        </p:spPr>
        <p:txBody>
          <a:bodyPr/>
          <a:lstStyle/>
          <a:p>
            <a:r>
              <a:rPr lang="ru-RU" sz="3200" b="1" dirty="0" smtClean="0"/>
              <a:t>      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Математика и искусственные сооружения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dirty="0" smtClean="0"/>
              <a:t>     </a:t>
            </a:r>
            <a:r>
              <a:rPr lang="ru-RU" sz="3200" dirty="0" smtClean="0"/>
              <a:t>   </a:t>
            </a:r>
            <a:r>
              <a:rPr lang="ru-RU" sz="3200" b="1" dirty="0" smtClean="0">
                <a:solidFill>
                  <a:schemeClr val="tx1"/>
                </a:solidFill>
              </a:rPr>
              <a:t>Крымский мост                            Виадук</a:t>
            </a:r>
            <a:endParaRPr lang="ru-RU" sz="3200" b="1" dirty="0" smtClean="0">
              <a:solidFill>
                <a:schemeClr val="tx1"/>
              </a:solidFill>
            </a:endParaRPr>
          </a:p>
        </p:txBody>
      </p:sp>
      <p:pic>
        <p:nvPicPr>
          <p:cNvPr id="1027" name="Рисунок 1" descr="http://kuban24.tv/res/images/24082016/196980.jpg">
            <a:extLst/>
          </p:cNvPr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428368" y="1017545"/>
            <a:ext cx="5033318" cy="397692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" name="Рисунок 5" descr="Изображение выглядит как трава, поезд, дерево, здание&#10;&#10;Описание создано с очень высокой степенью достоверности">
            <a:extLst/>
          </p:cNvPr>
          <p:cNvPicPr>
            <a:picLocks noChangeAspect="1"/>
          </p:cNvPicPr>
          <p:nvPr/>
        </p:nvPicPr>
        <p:blipFill rotWithShape="1">
          <a:blip r:embed="rId3"/>
          <a:srcRect r="13279"/>
          <a:stretch/>
        </p:blipFill>
        <p:spPr>
          <a:xfrm>
            <a:off x="6087763" y="1013254"/>
            <a:ext cx="5262222" cy="392204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</p:cSld>
  <p:clrMapOvr>
    <a:masterClrMapping/>
  </p:clrMapOvr>
  <p:transition advTm="12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расчётного характера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805343" y="2306972"/>
            <a:ext cx="5217952" cy="36933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двум параллельным железнодорожным путям в одном направлении следуют пассажирский и товарный поезда, скорости которых равны соответственно 40км/ч и 60км/ч. Длина товарного поезда равна 700 м. Найдите длину пассажирского поезда, если время, за которое он прошел мимо товарного поезда, равна 3 мин. Ответ дайте в метрах.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Поезд, двигаясь равномерно со скоростью 36 км/ч, проезжает мимо пешехода, идущего параллельно путям со скоростью 4 км/ч навстречу поезду, за 54 секунды. Найдите длину поезда в метрах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ownloads\2024-11-18_13-51-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3295" y="2457799"/>
            <a:ext cx="5327010" cy="2105812"/>
          </a:xfrm>
          <a:prstGeom prst="rect">
            <a:avLst/>
          </a:prstGeom>
          <a:noFill/>
        </p:spPr>
      </p:pic>
      <p:pic>
        <p:nvPicPr>
          <p:cNvPr id="3076" name="Picture 4" descr="C:\Users\user\Downloads\2024-11-18_13-56-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6243" y="4739778"/>
            <a:ext cx="2371490" cy="1245765"/>
          </a:xfrm>
          <a:prstGeom prst="rect">
            <a:avLst/>
          </a:prstGeom>
          <a:noFill/>
        </p:spPr>
      </p:pic>
      <p:pic>
        <p:nvPicPr>
          <p:cNvPr id="3077" name="Picture 5" descr="C:\Users\user\Downloads\2024-11-18_14-00-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913341" y="5041558"/>
            <a:ext cx="444841" cy="955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/>
          </p:cNvPr>
          <p:cNvSpPr>
            <a:spLocks noGrp="1"/>
          </p:cNvSpPr>
          <p:nvPr>
            <p:ph sz="quarter" idx="1"/>
          </p:nvPr>
        </p:nvSpPr>
        <p:spPr>
          <a:xfrm>
            <a:off x="0" y="0"/>
            <a:ext cx="12192000" cy="6858000"/>
          </a:xfrm>
        </p:spPr>
        <p:txBody>
          <a:bodyPr>
            <a:normAutofit lnSpcReduction="10000"/>
          </a:bodyPr>
          <a:lstStyle/>
          <a:p>
            <a:pPr marL="0" indent="0" algn="ctr">
              <a:buFont typeface="Wingdings 3" pitchFamily="18" charset="2"/>
              <a:buNone/>
            </a:pPr>
            <a:endParaRPr lang="ru-RU" b="1" dirty="0" smtClean="0">
              <a:solidFill>
                <a:srgbClr val="FFFF00"/>
              </a:solidFill>
            </a:endParaRPr>
          </a:p>
          <a:p>
            <a:pPr marL="0" indent="0" algn="ctr">
              <a:buFont typeface="Wingdings 3" pitchFamily="18" charset="2"/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Расчет длины поезда</a:t>
            </a:r>
          </a:p>
          <a:p>
            <a:pPr marL="0" indent="0">
              <a:buFont typeface="Wingdings 3" pitchFamily="18" charset="2"/>
              <a:buNone/>
            </a:pPr>
            <a:r>
              <a:rPr lang="ru-RU" dirty="0" smtClean="0"/>
              <a:t>Длина поезда, зависящая от веса и параметров вагонов (длина, </a:t>
            </a:r>
            <a:r>
              <a:rPr lang="ru-RU" dirty="0" err="1" smtClean="0"/>
              <a:t>остность</a:t>
            </a:r>
            <a:r>
              <a:rPr lang="ru-RU" dirty="0" smtClean="0"/>
              <a:t>, грузоподъемность), не должна превышать полезной длины приемоотправочных путей станции. На установку поезда учитывается допуск, принимаемый равным 10 м</a:t>
            </a:r>
          </a:p>
          <a:p>
            <a:pPr marL="0" indent="0"/>
            <a:endParaRPr lang="ru-RU" dirty="0" smtClean="0"/>
          </a:p>
          <a:p>
            <a:pPr marL="0" indent="0"/>
            <a:r>
              <a:rPr lang="ru-RU" dirty="0" smtClean="0"/>
              <a:t>где </a:t>
            </a:r>
            <a:r>
              <a:rPr lang="ru-RU" dirty="0" err="1" smtClean="0"/>
              <a:t>l</a:t>
            </a:r>
            <a:r>
              <a:rPr lang="ru-RU" baseline="-25000" dirty="0" err="1" smtClean="0"/>
              <a:t>с</a:t>
            </a:r>
            <a:r>
              <a:rPr lang="ru-RU" dirty="0" err="1" smtClean="0"/>
              <a:t>,l</a:t>
            </a:r>
            <a:r>
              <a:rPr lang="ru-RU" baseline="-25000" dirty="0" err="1" smtClean="0"/>
              <a:t>л</a:t>
            </a:r>
            <a:r>
              <a:rPr lang="ru-RU" dirty="0" smtClean="0"/>
              <a:t>– длина состава и локомотива соответственно, м.</a:t>
            </a:r>
          </a:p>
          <a:p>
            <a:pPr marL="0" indent="0"/>
            <a:r>
              <a:rPr lang="ru-RU" dirty="0" smtClean="0"/>
              <a:t>Длина локомотива 2ТЭ10М равна 34 м.</a:t>
            </a:r>
          </a:p>
          <a:p>
            <a:pPr marL="0" indent="0"/>
            <a:r>
              <a:rPr lang="ru-RU" dirty="0" smtClean="0"/>
              <a:t>Длина состава определяется количеством вагонов и их длиной:</a:t>
            </a:r>
          </a:p>
          <a:p>
            <a:pPr marL="0" indent="0"/>
            <a:r>
              <a:rPr lang="ru-RU" dirty="0" smtClean="0"/>
              <a:t>где </a:t>
            </a:r>
            <a:r>
              <a:rPr lang="ru-RU" dirty="0" err="1" smtClean="0"/>
              <a:t>n</a:t>
            </a:r>
            <a:r>
              <a:rPr lang="ru-RU" baseline="-25000" dirty="0" err="1" smtClean="0"/>
              <a:t>i</a:t>
            </a:r>
            <a:r>
              <a:rPr lang="ru-RU" dirty="0" err="1" smtClean="0"/>
              <a:t>,l</a:t>
            </a:r>
            <a:r>
              <a:rPr lang="ru-RU" baseline="-25000" dirty="0" err="1" smtClean="0"/>
              <a:t>i</a:t>
            </a:r>
            <a:r>
              <a:rPr lang="ru-RU" dirty="0" smtClean="0"/>
              <a:t>– число вагонов определенного типа и длина одного вагона этой группы.</a:t>
            </a:r>
          </a:p>
          <a:p>
            <a:pPr marL="0" indent="0"/>
            <a:r>
              <a:rPr lang="ru-RU" dirty="0" smtClean="0"/>
              <a:t>По формуле</a:t>
            </a:r>
            <a:r>
              <a:rPr lang="en-US" dirty="0" smtClean="0"/>
              <a:t>:</a:t>
            </a:r>
            <a:endParaRPr lang="ru-RU" dirty="0" smtClean="0"/>
          </a:p>
          <a:p>
            <a:pPr marL="0" indent="0"/>
            <a:r>
              <a:rPr lang="ru-RU" dirty="0" smtClean="0"/>
              <a:t>Подставляем полученное значение в формулу</a:t>
            </a:r>
            <a:r>
              <a:rPr lang="en-US" dirty="0" smtClean="0"/>
              <a:t>:</a:t>
            </a:r>
          </a:p>
          <a:p>
            <a:pPr marL="0" indent="0"/>
            <a:r>
              <a:rPr lang="ru-RU" dirty="0" smtClean="0"/>
              <a:t>Полученную длину поезда по формуле необходимо сравнить с заданным значением длины станционных приемоотправочных путей l</a:t>
            </a:r>
            <a:r>
              <a:rPr lang="ru-RU" baseline="-25000" dirty="0" smtClean="0"/>
              <a:t>по.п</a:t>
            </a:r>
            <a:r>
              <a:rPr lang="ru-RU" dirty="0" smtClean="0"/>
              <a:t>=1200:</a:t>
            </a:r>
            <a:endParaRPr lang="en-US" dirty="0" smtClean="0"/>
          </a:p>
          <a:p>
            <a:pPr marL="0" indent="0"/>
            <a:r>
              <a:rPr lang="ru-RU" dirty="0" smtClean="0"/>
              <a:t>Полученная длина поезда не превышает полезной длины приемоотправочных путей станции, т.к. 841,2&lt;1200.</a:t>
            </a:r>
          </a:p>
          <a:p>
            <a:pPr marL="0" indent="0">
              <a:buFont typeface="Wingdings 3" pitchFamily="18" charset="2"/>
              <a:buNone/>
            </a:pPr>
            <a:endParaRPr lang="ru-RU" dirty="0" smtClean="0"/>
          </a:p>
          <a:p>
            <a:pPr marL="0" indent="0" algn="ctr">
              <a:buFont typeface="Wingdings 3" pitchFamily="18" charset="2"/>
              <a:buNone/>
            </a:pPr>
            <a:endParaRPr lang="ru-RU" dirty="0" smtClean="0"/>
          </a:p>
        </p:txBody>
      </p:sp>
      <p:pic>
        <p:nvPicPr>
          <p:cNvPr id="30722" name="Рисунок 60" descr="https://studfiles.net/html/2706/189/html_KWpMP8pySb.J_G7/img-NcfAD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6343" y="1875066"/>
            <a:ext cx="153851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61" descr="https://studfiles.net/html/2706/189/html_KWpMP8pySb.J_G7/img-QonGK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1942" y="3202217"/>
            <a:ext cx="1458231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Рисунок 62" descr="https://studfiles.net/html/2706/189/html_KWpMP8pySb.J_G7/img-8Rx9YZ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6463" y="4117975"/>
            <a:ext cx="3331708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63" descr="https://studfiles.net/html/2706/189/html_KWpMP8pySb.J_G7/img-Yvt0C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1192" y="4544561"/>
            <a:ext cx="265520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Рисунок 64" descr="https://studfiles.net/html/2706/189/html_KWpMP8pySb.J_G7/img-ETSfgB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00963" y="5318581"/>
            <a:ext cx="1466851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393826" y="147638"/>
            <a:ext cx="9404351" cy="461962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Расчет тормозного пути поезда при экстренном торможении</a:t>
            </a:r>
          </a:p>
        </p:txBody>
      </p:sp>
      <p:sp>
        <p:nvSpPr>
          <p:cNvPr id="31746" name="Объект 2"/>
          <p:cNvSpPr>
            <a:spLocks noGrp="1"/>
          </p:cNvSpPr>
          <p:nvPr>
            <p:ph sz="quarter" idx="1"/>
          </p:nvPr>
        </p:nvSpPr>
        <p:spPr>
          <a:xfrm>
            <a:off x="0" y="609600"/>
            <a:ext cx="12192000" cy="6248400"/>
          </a:xfrm>
        </p:spPr>
        <p:txBody>
          <a:bodyPr>
            <a:normAutofit lnSpcReduction="10000"/>
          </a:bodyPr>
          <a:lstStyle/>
          <a:p>
            <a:r>
              <a:rPr lang="ru-RU" smtClean="0"/>
              <a:t>При расчетах тормозной путь поезда принимаем равным сумме подготовительного и действительного путей торможения, м, по формуле </a:t>
            </a:r>
            <a:r>
              <a:rPr lang="en-US" smtClean="0"/>
              <a:t>(</a:t>
            </a:r>
            <a:r>
              <a:rPr lang="ru-RU" smtClean="0"/>
              <a:t>4.7</a:t>
            </a:r>
            <a:r>
              <a:rPr lang="en-US" smtClean="0"/>
              <a:t>)</a:t>
            </a:r>
            <a:r>
              <a:rPr lang="ru-RU" smtClean="0"/>
              <a:t>:</a:t>
            </a:r>
            <a:r>
              <a:rPr lang="en-US" smtClean="0"/>
              <a:t> </a:t>
            </a:r>
            <a:r>
              <a:rPr lang="ru-RU" smtClean="0"/>
              <a:t>S</a:t>
            </a:r>
            <a:r>
              <a:rPr lang="ru-RU" baseline="-25000" smtClean="0"/>
              <a:t>т</a:t>
            </a:r>
            <a:r>
              <a:rPr lang="ru-RU" smtClean="0"/>
              <a:t>=S</a:t>
            </a:r>
            <a:r>
              <a:rPr lang="ru-RU" baseline="-25000" smtClean="0"/>
              <a:t>п</a:t>
            </a:r>
            <a:r>
              <a:rPr lang="ru-RU" smtClean="0"/>
              <a:t>+S</a:t>
            </a:r>
            <a:r>
              <a:rPr lang="ru-RU" baseline="-25000" smtClean="0"/>
              <a:t>д </a:t>
            </a:r>
            <a:r>
              <a:rPr lang="ru-RU" smtClean="0"/>
              <a:t>(4.7)</a:t>
            </a:r>
            <a:endParaRPr lang="en-US" smtClean="0"/>
          </a:p>
          <a:p>
            <a:r>
              <a:rPr lang="ru-RU" smtClean="0"/>
              <a:t>Подготовительный тормозной путь</a:t>
            </a:r>
            <a:r>
              <a:rPr lang="en-US" smtClean="0"/>
              <a:t> </a:t>
            </a:r>
            <a:r>
              <a:rPr lang="ru-RU" smtClean="0"/>
              <a:t>S</a:t>
            </a:r>
            <a:r>
              <a:rPr lang="ru-RU" baseline="-25000" smtClean="0"/>
              <a:t>п</a:t>
            </a:r>
            <a:r>
              <a:rPr lang="ru-RU" smtClean="0"/>
              <a:t>, м, определяем по формуле </a:t>
            </a:r>
            <a:r>
              <a:rPr lang="en-US" smtClean="0"/>
              <a:t>(</a:t>
            </a:r>
            <a:r>
              <a:rPr lang="ru-RU" smtClean="0"/>
              <a:t>4.8</a:t>
            </a:r>
            <a:r>
              <a:rPr lang="en-US" smtClean="0"/>
              <a:t>): </a:t>
            </a:r>
            <a:r>
              <a:rPr lang="ru-RU" smtClean="0"/>
              <a:t>S</a:t>
            </a:r>
            <a:r>
              <a:rPr lang="ru-RU" baseline="-25000" smtClean="0"/>
              <a:t>п</a:t>
            </a:r>
            <a:r>
              <a:rPr lang="ru-RU" smtClean="0"/>
              <a:t>=0,278V</a:t>
            </a:r>
            <a:r>
              <a:rPr lang="ru-RU" baseline="-25000" smtClean="0"/>
              <a:t>max</a:t>
            </a:r>
            <a:r>
              <a:rPr lang="ru-RU" smtClean="0"/>
              <a:t>t</a:t>
            </a:r>
            <a:r>
              <a:rPr lang="ru-RU" baseline="-25000" smtClean="0"/>
              <a:t>п, </a:t>
            </a:r>
            <a:r>
              <a:rPr lang="ru-RU" smtClean="0"/>
              <a:t>(4.8)</a:t>
            </a:r>
            <a:endParaRPr lang="en-US" smtClean="0"/>
          </a:p>
          <a:p>
            <a:r>
              <a:rPr lang="ru-RU" smtClean="0"/>
              <a:t>где V</a:t>
            </a:r>
            <a:r>
              <a:rPr lang="ru-RU" baseline="-25000" smtClean="0"/>
              <a:t>max</a:t>
            </a:r>
            <a:r>
              <a:rPr lang="ru-RU" smtClean="0"/>
              <a:t>– скорость поезда в начале торможения (максимальная), км/ч;</a:t>
            </a:r>
          </a:p>
          <a:p>
            <a:r>
              <a:rPr lang="ru-RU" smtClean="0"/>
              <a:t>t</a:t>
            </a:r>
            <a:r>
              <a:rPr lang="ru-RU" baseline="-25000" smtClean="0"/>
              <a:t>п</a:t>
            </a:r>
            <a:r>
              <a:rPr lang="ru-RU" smtClean="0"/>
              <a:t>– время подготовки тормозов к действию, с.</a:t>
            </a:r>
          </a:p>
          <a:p>
            <a:r>
              <a:rPr lang="ru-RU" smtClean="0"/>
              <a:t>V</a:t>
            </a:r>
            <a:r>
              <a:rPr lang="ru-RU" baseline="-25000" smtClean="0"/>
              <a:t>max</a:t>
            </a:r>
            <a:r>
              <a:rPr lang="ru-RU" smtClean="0"/>
              <a:t>=70 км/ч.</a:t>
            </a:r>
          </a:p>
          <a:p>
            <a:r>
              <a:rPr lang="ru-RU" smtClean="0"/>
              <a:t>При расчетах t</a:t>
            </a:r>
            <a:r>
              <a:rPr lang="ru-RU" baseline="-25000" smtClean="0"/>
              <a:t>п </a:t>
            </a:r>
            <a:r>
              <a:rPr lang="ru-RU" smtClean="0"/>
              <a:t>для грузового поезда до 300 осей принимаем формулу </a:t>
            </a:r>
            <a:r>
              <a:rPr lang="en-US" smtClean="0"/>
              <a:t>(</a:t>
            </a:r>
            <a:r>
              <a:rPr lang="ru-RU" smtClean="0"/>
              <a:t>4.9</a:t>
            </a:r>
            <a:r>
              <a:rPr lang="en-US" smtClean="0"/>
              <a:t>)</a:t>
            </a:r>
            <a:r>
              <a:rPr lang="ru-RU" smtClean="0"/>
              <a:t>:</a:t>
            </a:r>
            <a:endParaRPr lang="en-US" smtClean="0"/>
          </a:p>
          <a:p>
            <a:r>
              <a:rPr lang="ru-RU" smtClean="0"/>
              <a:t>где i</a:t>
            </a:r>
            <a:r>
              <a:rPr lang="ru-RU" baseline="-25000" smtClean="0"/>
              <a:t>с</a:t>
            </a:r>
            <a:r>
              <a:rPr lang="ru-RU" smtClean="0"/>
              <a:t>– приведенный уклон,</a:t>
            </a:r>
            <a:r>
              <a:rPr lang="ru-RU" baseline="30000" smtClean="0"/>
              <a:t>0</a:t>
            </a:r>
            <a:r>
              <a:rPr lang="ru-RU" smtClean="0"/>
              <a:t>/</a:t>
            </a:r>
            <a:r>
              <a:rPr lang="ru-RU" baseline="-25000" smtClean="0"/>
              <a:t>00</a:t>
            </a:r>
            <a:r>
              <a:rPr lang="ru-RU" smtClean="0"/>
              <a:t>;</a:t>
            </a:r>
          </a:p>
          <a:p>
            <a:r>
              <a:rPr lang="ru-RU" smtClean="0"/>
              <a:t>b</a:t>
            </a:r>
            <a:r>
              <a:rPr lang="ru-RU" baseline="-25000" smtClean="0"/>
              <a:t>m</a:t>
            </a:r>
            <a:r>
              <a:rPr lang="ru-RU" smtClean="0"/>
              <a:t>– удельная тормозная сила поезда при максимальной скорости, кгс/тс.</a:t>
            </a:r>
          </a:p>
          <a:p>
            <a:r>
              <a:rPr lang="ru-RU" smtClean="0"/>
              <a:t>i</a:t>
            </a:r>
            <a:r>
              <a:rPr lang="ru-RU" baseline="-25000" smtClean="0"/>
              <a:t>с</a:t>
            </a:r>
            <a:r>
              <a:rPr lang="ru-RU" smtClean="0"/>
              <a:t>=8</a:t>
            </a:r>
            <a:r>
              <a:rPr lang="ru-RU" baseline="30000" smtClean="0"/>
              <a:t>0</a:t>
            </a:r>
            <a:r>
              <a:rPr lang="ru-RU" smtClean="0"/>
              <a:t>/</a:t>
            </a:r>
            <a:r>
              <a:rPr lang="ru-RU" baseline="-25000" smtClean="0"/>
              <a:t>00</a:t>
            </a:r>
            <a:endParaRPr lang="ru-RU" smtClean="0"/>
          </a:p>
          <a:p>
            <a:r>
              <a:rPr lang="ru-RU" smtClean="0"/>
              <a:t>Для уклона в выражении </a:t>
            </a:r>
            <a:r>
              <a:rPr lang="en-US" smtClean="0"/>
              <a:t>(</a:t>
            </a:r>
            <a:r>
              <a:rPr lang="ru-RU" smtClean="0"/>
              <a:t>4.9</a:t>
            </a:r>
            <a:r>
              <a:rPr lang="en-US" smtClean="0"/>
              <a:t>)</a:t>
            </a:r>
            <a:r>
              <a:rPr lang="ru-RU" smtClean="0"/>
              <a:t> берётся знак «+».</a:t>
            </a:r>
          </a:p>
          <a:p>
            <a:r>
              <a:rPr lang="ru-RU" smtClean="0"/>
              <a:t>При экстренном торможении в формулу </a:t>
            </a:r>
            <a:r>
              <a:rPr lang="en-US" smtClean="0"/>
              <a:t>(</a:t>
            </a:r>
            <a:r>
              <a:rPr lang="ru-RU" smtClean="0"/>
              <a:t>4.9</a:t>
            </a:r>
            <a:r>
              <a:rPr lang="en-US" smtClean="0"/>
              <a:t>)</a:t>
            </a:r>
            <a:r>
              <a:rPr lang="ru-RU" smtClean="0"/>
              <a:t>подставляем b</a:t>
            </a:r>
            <a:r>
              <a:rPr lang="ru-RU" baseline="-25000" smtClean="0"/>
              <a:t>m</a:t>
            </a:r>
            <a:r>
              <a:rPr lang="ru-RU" smtClean="0"/>
              <a:t>=48,78 кгс/тс:</a:t>
            </a:r>
            <a:endParaRPr lang="en-US" smtClean="0"/>
          </a:p>
          <a:p>
            <a:r>
              <a:rPr lang="ru-RU" smtClean="0"/>
              <a:t>При служебном торможении в формулу </a:t>
            </a:r>
            <a:r>
              <a:rPr lang="en-US" smtClean="0"/>
              <a:t>(</a:t>
            </a:r>
            <a:r>
              <a:rPr lang="ru-RU" smtClean="0"/>
              <a:t>4.9</a:t>
            </a:r>
            <a:r>
              <a:rPr lang="en-US" smtClean="0"/>
              <a:t>)</a:t>
            </a:r>
            <a:r>
              <a:rPr lang="ru-RU" smtClean="0"/>
              <a:t> подставляем 0,8b</a:t>
            </a:r>
            <a:r>
              <a:rPr lang="ru-RU" baseline="-25000" smtClean="0"/>
              <a:t>m</a:t>
            </a:r>
            <a:r>
              <a:rPr lang="ru-RU" smtClean="0"/>
              <a:t>=39,024 кгс/тс:</a:t>
            </a:r>
            <a:endParaRPr lang="en-US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31747" name="Рисунок 3" descr="https://studfiles.net/html/2706/189/html_KWpMP8pySb.J_G7/img-7DryPv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57721" y="2882517"/>
            <a:ext cx="1490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4" descr="https://studfiles.net/html/2706/189/html_KWpMP8pySb.J_G7/img-Mn6tL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62374" y="5058592"/>
            <a:ext cx="1912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Рисунок 5" descr="https://studfiles.net/html/2706/189/html_KWpMP8pySb.J_G7/img-J3I0Z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225" y="6122990"/>
            <a:ext cx="1817688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ru-RU" sz="1800" smtClean="0"/>
              <a:t>Подставляем полученные значения в формулу </a:t>
            </a:r>
            <a:r>
              <a:rPr lang="en-US" sz="1800" smtClean="0"/>
              <a:t>(</a:t>
            </a:r>
            <a:r>
              <a:rPr lang="ru-RU" sz="1800" smtClean="0"/>
              <a:t>4.8</a:t>
            </a:r>
            <a:r>
              <a:rPr lang="en-US" sz="1800" smtClean="0"/>
              <a:t>)</a:t>
            </a:r>
            <a:r>
              <a:rPr lang="ru-RU" sz="1800" smtClean="0"/>
              <a:t>. Для экстренного торможения</a:t>
            </a:r>
            <a:endParaRPr lang="en-US" sz="1800" smtClean="0"/>
          </a:p>
          <a:p>
            <a:r>
              <a:rPr lang="ru-RU" sz="1800" smtClean="0"/>
              <a:t>S</a:t>
            </a:r>
            <a:r>
              <a:rPr lang="ru-RU" sz="1800" baseline="-25000" smtClean="0"/>
              <a:t>п</a:t>
            </a:r>
            <a:r>
              <a:rPr lang="ru-RU" sz="1800" smtClean="0"/>
              <a:t>=0,278×70×12,15=236,44 м</a:t>
            </a:r>
          </a:p>
          <a:p>
            <a:r>
              <a:rPr lang="ru-RU" sz="1800" smtClean="0"/>
              <a:t>Для служебного торможения:</a:t>
            </a:r>
            <a:r>
              <a:rPr lang="en-US" sz="1800" smtClean="0"/>
              <a:t> </a:t>
            </a:r>
            <a:r>
              <a:rPr lang="ru-RU" sz="1800" smtClean="0"/>
              <a:t>S</a:t>
            </a:r>
            <a:r>
              <a:rPr lang="ru-RU" sz="1800" baseline="-25000" smtClean="0"/>
              <a:t>п</a:t>
            </a:r>
            <a:r>
              <a:rPr lang="ru-RU" sz="1800" smtClean="0"/>
              <a:t>=0,278×70×13,756=247,142 м</a:t>
            </a:r>
            <a:endParaRPr lang="en-US" sz="1800" smtClean="0"/>
          </a:p>
          <a:p>
            <a:r>
              <a:rPr lang="ru-RU" sz="1800" smtClean="0"/>
              <a:t>Суммарный действительный тормозной путь (определяем по интервалам в 10 км/ч, </a:t>
            </a:r>
            <a:endParaRPr lang="en-US" sz="1800" smtClean="0"/>
          </a:p>
          <a:p>
            <a:r>
              <a:rPr lang="en-US" sz="1800" smtClean="0"/>
              <a:t>  </a:t>
            </a:r>
            <a:r>
              <a:rPr lang="ru-RU" sz="1800" smtClean="0"/>
              <a:t>таблица 4.1), м, определяем по формуле </a:t>
            </a:r>
            <a:r>
              <a:rPr lang="en-US" sz="1800" smtClean="0"/>
              <a:t>(</a:t>
            </a:r>
            <a:r>
              <a:rPr lang="ru-RU" sz="1800" smtClean="0"/>
              <a:t>4.10</a:t>
            </a:r>
            <a:r>
              <a:rPr lang="en-US" sz="1800" smtClean="0"/>
              <a:t>)</a:t>
            </a:r>
            <a:r>
              <a:rPr lang="ru-RU" sz="1800" smtClean="0"/>
              <a:t>:</a:t>
            </a:r>
            <a:r>
              <a:rPr lang="en-US" sz="1800" smtClean="0"/>
              <a:t> </a:t>
            </a:r>
            <a:endParaRPr lang="ru-RU" sz="1800" smtClean="0"/>
          </a:p>
          <a:p>
            <a:r>
              <a:rPr lang="ru-RU" sz="1800" smtClean="0"/>
              <a:t>Рассчитаем действительный тормозной путь для первого интервала (0–10) км/ч при</a:t>
            </a:r>
            <a:endParaRPr lang="en-US" sz="1800" smtClean="0"/>
          </a:p>
          <a:p>
            <a:r>
              <a:rPr lang="ru-RU" sz="1800" smtClean="0"/>
              <a:t> экстренном торможении:</a:t>
            </a:r>
          </a:p>
          <a:p>
            <a:r>
              <a:rPr lang="ru-RU" sz="1800" smtClean="0"/>
              <a:t>Аналогично рассчитывается действительный тормозной путь при экстренном и при служебном торможениях для всех остальных интервалов.</a:t>
            </a:r>
          </a:p>
          <a:p>
            <a:r>
              <a:rPr lang="ru-RU" sz="1800" smtClean="0"/>
              <a:t>Суммарный действительный тормозной путь при экстренном торможении</a:t>
            </a:r>
            <a:endParaRPr lang="en-US" sz="1800" smtClean="0"/>
          </a:p>
          <a:p>
            <a:r>
              <a:rPr lang="ru-RU" sz="1800" smtClean="0"/>
              <a:t> рассчитывается как сумма полученных результатов по формуле</a:t>
            </a:r>
            <a:r>
              <a:rPr lang="en-US" sz="1800" smtClean="0"/>
              <a:t> (</a:t>
            </a:r>
            <a:r>
              <a:rPr lang="ru-RU" sz="1800" smtClean="0"/>
              <a:t>4.10</a:t>
            </a:r>
            <a:r>
              <a:rPr lang="en-US" sz="1800" smtClean="0"/>
              <a:t>)</a:t>
            </a:r>
            <a:r>
              <a:rPr lang="ru-RU" sz="1800" smtClean="0"/>
              <a:t>:</a:t>
            </a:r>
          </a:p>
          <a:p>
            <a:r>
              <a:rPr lang="ru-RU" sz="1800" smtClean="0"/>
              <a:t>Суммарный действительный тормозной путь при служебном торможении</a:t>
            </a:r>
            <a:endParaRPr lang="en-US" sz="1800" smtClean="0"/>
          </a:p>
          <a:p>
            <a:r>
              <a:rPr lang="ru-RU" sz="1800" smtClean="0"/>
              <a:t> рассчитывается как сумма полученных результатов по формуле </a:t>
            </a:r>
            <a:r>
              <a:rPr lang="en-US" sz="1800" smtClean="0"/>
              <a:t>(</a:t>
            </a:r>
            <a:r>
              <a:rPr lang="ru-RU" sz="1800" smtClean="0"/>
              <a:t>4.10</a:t>
            </a:r>
            <a:r>
              <a:rPr lang="en-US" sz="1800" smtClean="0"/>
              <a:t>)</a:t>
            </a:r>
            <a:r>
              <a:rPr lang="ru-RU" sz="1800" smtClean="0"/>
              <a:t>:</a:t>
            </a:r>
          </a:p>
          <a:p>
            <a:r>
              <a:rPr lang="ru-RU" sz="1800" smtClean="0"/>
              <a:t>Полученные значения подставляем в формулу </a:t>
            </a:r>
            <a:r>
              <a:rPr lang="en-US" sz="1800" smtClean="0"/>
              <a:t>(</a:t>
            </a:r>
            <a:r>
              <a:rPr lang="ru-RU" sz="1800" smtClean="0"/>
              <a:t>4.7</a:t>
            </a:r>
            <a:r>
              <a:rPr lang="en-US" sz="1800" smtClean="0"/>
              <a:t>)</a:t>
            </a:r>
            <a:r>
              <a:rPr lang="ru-RU" sz="1800" smtClean="0"/>
              <a:t>. Для экстренного торможения:</a:t>
            </a:r>
          </a:p>
          <a:p>
            <a:r>
              <a:rPr lang="ru-RU" sz="1800" smtClean="0"/>
              <a:t>S</a:t>
            </a:r>
            <a:r>
              <a:rPr lang="ru-RU" sz="1800" baseline="-25000" smtClean="0"/>
              <a:t>т</a:t>
            </a:r>
            <a:r>
              <a:rPr lang="ru-RU" sz="1800" smtClean="0"/>
              <a:t>=236,44+415,62=652,06 м</a:t>
            </a:r>
          </a:p>
          <a:p>
            <a:r>
              <a:rPr lang="ru-RU" sz="1800" smtClean="0"/>
              <a:t>Для служебного торможения:</a:t>
            </a:r>
          </a:p>
          <a:p>
            <a:r>
              <a:rPr lang="ru-RU" sz="1800" smtClean="0"/>
              <a:t>S</a:t>
            </a:r>
            <a:r>
              <a:rPr lang="ru-RU" sz="1800" baseline="-25000" smtClean="0"/>
              <a:t>т</a:t>
            </a:r>
            <a:r>
              <a:rPr lang="ru-RU" sz="1800" smtClean="0"/>
              <a:t>=247,142+534,383=781,525 м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32770" name="Рисунок 3" descr="https://studfiles.net/html/2706/189/html_KWpMP8pySb.J_G7/img-OTCyW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53163" y="1531940"/>
            <a:ext cx="33194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4" descr="https://studfiles.net/html/2706/189/html_KWpMP8pySb.J_G7/img-g4nMa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9814" y="2359025"/>
            <a:ext cx="23701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5" descr="https://studfiles.net/html/2706/189/html_KWpMP8pySb.J_G7/img-AHljyQ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18563" y="3843339"/>
            <a:ext cx="2246312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6" descr="https://studfiles.net/html/2706/189/html_KWpMP8pySb.J_G7/img-vSxvjX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18563" y="4705352"/>
            <a:ext cx="2246312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1393826" y="206377"/>
            <a:ext cx="9404351" cy="1171575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График зависимости полного тормозного пути от скорости</a:t>
            </a:r>
          </a:p>
        </p:txBody>
      </p:sp>
      <p:pic>
        <p:nvPicPr>
          <p:cNvPr id="33794" name="Объект 3" descr="https://studfiles.net/html/2706/189/html_KWpMP8pySb.J_G7/img-FOvaeE.pn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9414" y="1571627"/>
            <a:ext cx="5697537" cy="4562475"/>
          </a:xfrm>
        </p:spPr>
      </p:pic>
      <p:sp>
        <p:nvSpPr>
          <p:cNvPr id="33795" name="Прямоугольник 4"/>
          <p:cNvSpPr>
            <a:spLocks noChangeArrowheads="1"/>
          </p:cNvSpPr>
          <p:nvPr/>
        </p:nvSpPr>
        <p:spPr bwMode="auto">
          <a:xfrm>
            <a:off x="6289677" y="1377951"/>
            <a:ext cx="5522913" cy="494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>
                <a:cs typeface="Times New Roman" pitchFamily="18" charset="0"/>
              </a:rPr>
              <a:t>Sт1 – график зависимости полного тормозного пути от скорости движения при экстренном торможении;</a:t>
            </a:r>
            <a:endParaRPr lang="ru-RU" sz="3200">
              <a:latin typeface="Calibri" pitchFamily="34" charset="0"/>
              <a:cs typeface="Times New Roman" pitchFamily="18" charset="0"/>
            </a:endParaRPr>
          </a:p>
          <a:p>
            <a:r>
              <a:rPr lang="ru-RU" sz="3200">
                <a:cs typeface="Times New Roman" pitchFamily="18" charset="0"/>
              </a:rPr>
              <a:t>Sт2 – график зависимости полного тормозного пути от скорости движения при полном служебном торможении</a:t>
            </a:r>
            <a:endParaRPr lang="ru-RU" sz="3200">
              <a:latin typeface="Century Gothic" pitchFamily="34" charset="0"/>
            </a:endParaRPr>
          </a:p>
        </p:txBody>
      </p:sp>
    </p:spTree>
  </p:cSld>
  <p:clrMapOvr>
    <a:masterClrMapping/>
  </p:clrMapOvr>
  <p:transition advTm="7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ъект 2"/>
          <p:cNvSpPr>
            <a:spLocks noGrp="1"/>
          </p:cNvSpPr>
          <p:nvPr>
            <p:ph sz="quarter" idx="1"/>
          </p:nvPr>
        </p:nvSpPr>
        <p:spPr>
          <a:xfrm>
            <a:off x="183881" y="1070919"/>
            <a:ext cx="11582400" cy="5511917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/>
              <a:t>     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Овладение профессией «Машинист локомотива» требует обширных знаний в области математики. Умение решать задачи практического и прикладного характера востребовано для общества, так как рыночные отношения требуют грамотных и квалифицированных специалистов.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Машинист должен уметь рассчитывать тормозной путь, время в пути, время прибытия и т.д. То есть без точных расчетов и без математики — никуда!</a:t>
            </a:r>
          </a:p>
          <a:p>
            <a:endParaRPr lang="ru-RU" dirty="0" smtClean="0"/>
          </a:p>
        </p:txBody>
      </p:sp>
    </p:spTree>
  </p:cSld>
  <p:clrMapOvr>
    <a:masterClrMapping/>
  </p:clrMapOvr>
  <p:transition advTm="15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Эпиграф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Предмет математики настолько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серьезен, что полезно не упускать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случаев делать его более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занимательным.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Блез Паскаль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 descr="https://avatars.mds.yandex.net/get-entity_search/2480722/952230666/S600xU_2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4923" y="1425147"/>
            <a:ext cx="4248665" cy="4102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11358" t="33615" r="31049" b="35941"/>
          <a:stretch>
            <a:fillRect/>
          </a:stretch>
        </p:blipFill>
        <p:spPr bwMode="auto">
          <a:xfrm>
            <a:off x="1045030" y="1458686"/>
            <a:ext cx="10036628" cy="453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721323" y="1128584"/>
            <a:ext cx="5317380" cy="3583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6245" y="1312644"/>
            <a:ext cx="4977247" cy="3318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77794" y="197709"/>
            <a:ext cx="108245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Профессия машинист локомотива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FET-420-K-це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746" y="1022310"/>
            <a:ext cx="5344125" cy="53441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74754" y="0"/>
            <a:ext cx="70769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Теодолит оптический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ownloads\d6396b54627672ec54be53e33a5972f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5321" y="857426"/>
            <a:ext cx="6431139" cy="5788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081" y="200497"/>
            <a:ext cx="7133968" cy="57386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Путеизмерительный вагон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Torgachkin=A6400=1-TIP0200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4351" y="930876"/>
            <a:ext cx="5566969" cy="3731740"/>
          </a:xfrm>
        </p:spPr>
      </p:pic>
      <p:pic>
        <p:nvPicPr>
          <p:cNvPr id="33794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6042" y="955590"/>
            <a:ext cx="4967417" cy="2158313"/>
          </a:xfrm>
          <a:prstGeom prst="rect">
            <a:avLst/>
          </a:prstGeom>
          <a:noFill/>
        </p:spPr>
      </p:pic>
      <p:pic>
        <p:nvPicPr>
          <p:cNvPr id="33797" name="Picture 5" descr="C:\Users\user\Downloads\slide-7.jpg"/>
          <p:cNvPicPr>
            <a:picLocks noChangeAspect="1" noChangeArrowheads="1"/>
          </p:cNvPicPr>
          <p:nvPr/>
        </p:nvPicPr>
        <p:blipFill>
          <a:blip r:embed="rId4"/>
          <a:srcRect l="1688" t="16178" r="20498" b="27904"/>
          <a:stretch>
            <a:fillRect/>
          </a:stretch>
        </p:blipFill>
        <p:spPr bwMode="auto">
          <a:xfrm>
            <a:off x="5860096" y="3253945"/>
            <a:ext cx="5928250" cy="32209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График напряжений и токов ФР при его пуске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user\Downloads\2024-11-18_13-27-4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8541" r="6352"/>
          <a:stretch>
            <a:fillRect/>
          </a:stretch>
        </p:blipFill>
        <p:spPr bwMode="auto">
          <a:xfrm>
            <a:off x="2125361" y="1786031"/>
            <a:ext cx="7562335" cy="4062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Кривые изменения пульсирующего тока и его постоянной и переменной составляющих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3758" y="1708620"/>
            <a:ext cx="7909270" cy="46122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1049" y="126357"/>
            <a:ext cx="99568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Железнодорожный участок пути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7573" y="1650273"/>
            <a:ext cx="8116551" cy="4565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Уклон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Изображение выглядит как антенна&#10;&#10;Описание создано с высокой степенью достоверности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174" y="2289194"/>
            <a:ext cx="4497858" cy="270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3320" y="2726726"/>
            <a:ext cx="6433680" cy="2438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689</TotalTime>
  <Words>579</Words>
  <Application>Microsoft Office PowerPoint</Application>
  <PresentationFormat>Произвольный</PresentationFormat>
  <Paragraphs>89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РАЗВИТИЕ  МАТЕМАТИЧЕСКИХ  СПОСОБНОСТЕЙ  ОБУЧАЮЩИХСЯ   ПО ПРОФЕССИИ  «МАШИНИСТ  ЛОКОМОТИВА»  В  УСЛОВИЯХ  СРЕДНЕГО ПРОФЕССИОНАЛЬНОГО  ОБРАЗОВАНИЯ</vt:lpstr>
      <vt:lpstr>Эпиграф</vt:lpstr>
      <vt:lpstr>Слайд 3</vt:lpstr>
      <vt:lpstr>Слайд 4</vt:lpstr>
      <vt:lpstr>Путеизмерительный вагон</vt:lpstr>
      <vt:lpstr>График напряжений и токов ФР при его пуске </vt:lpstr>
      <vt:lpstr>Кривые изменения пульсирующего тока и его постоянной и переменной составляющих</vt:lpstr>
      <vt:lpstr>Железнодорожный участок пути</vt:lpstr>
      <vt:lpstr>Уклон </vt:lpstr>
      <vt:lpstr>Слайд 10</vt:lpstr>
      <vt:lpstr>Зазорник</vt:lpstr>
      <vt:lpstr>Изменение направления железной дороги</vt:lpstr>
      <vt:lpstr>      Математика и искусственные сооружения                    Крымский мост                            Виадук</vt:lpstr>
      <vt:lpstr>Задачи расчётного характера</vt:lpstr>
      <vt:lpstr>Слайд 15</vt:lpstr>
      <vt:lpstr>Расчет тормозного пути поезда при экстренном торможении</vt:lpstr>
      <vt:lpstr>Слайд 17</vt:lpstr>
      <vt:lpstr>График зависимости полного тормозного пути от скорости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Шевцов</dc:creator>
  <cp:lastModifiedBy>user</cp:lastModifiedBy>
  <cp:revision>65</cp:revision>
  <dcterms:created xsi:type="dcterms:W3CDTF">2018-04-24T08:53:36Z</dcterms:created>
  <dcterms:modified xsi:type="dcterms:W3CDTF">2024-11-19T06:13:22Z</dcterms:modified>
</cp:coreProperties>
</file>